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 </a:t>
            </a:r>
            <a:r>
              <a:rPr lang="en-US" smtClean="0"/>
              <a:t>#8: </a:t>
            </a:r>
            <a:r>
              <a:rPr lang="en-US" b="1" dirty="0" smtClean="0"/>
              <a:t>“</a:t>
            </a:r>
            <a:r>
              <a:rPr lang="en-US" b="1" dirty="0" smtClean="0">
                <a:solidFill>
                  <a:srgbClr val="7030A0"/>
                </a:solidFill>
              </a:rPr>
              <a:t>OY</a:t>
            </a:r>
            <a:r>
              <a:rPr lang="en-US" b="1" dirty="0" smtClean="0"/>
              <a:t>” VERBS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 of the </a:t>
            </a:r>
            <a:r>
              <a:rPr lang="en-US" sz="2800" b="1" u="sng" dirty="0" err="1" smtClean="0"/>
              <a:t>Yo</a:t>
            </a:r>
            <a:r>
              <a:rPr lang="en-US" sz="2800" dirty="0" smtClean="0"/>
              <a:t> forms of these 4 verbs end in “</a:t>
            </a:r>
            <a:r>
              <a:rPr lang="en-US" sz="2800" b="1" u="sng" dirty="0" smtClean="0">
                <a:solidFill>
                  <a:srgbClr val="7030A0"/>
                </a:solidFill>
              </a:rPr>
              <a:t>OY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991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44245"/>
            <a:ext cx="8911687" cy="156075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*REVIEW*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SER </a:t>
            </a:r>
            <a:r>
              <a:rPr lang="en-US" dirty="0" smtClean="0"/>
              <a:t>: TO BE (DESCRIPTION)</a:t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”am/is/are”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Yo</a:t>
            </a:r>
            <a:r>
              <a:rPr lang="en-US" sz="2800" dirty="0" smtClean="0"/>
              <a:t>: 									</a:t>
            </a:r>
            <a:r>
              <a:rPr lang="en-US" sz="2800" dirty="0" err="1" smtClean="0"/>
              <a:t>Nosotros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 err="1" smtClean="0"/>
              <a:t>Tú</a:t>
            </a:r>
            <a:r>
              <a:rPr lang="en-US" sz="2800" dirty="0" smtClean="0"/>
              <a:t>:										</a:t>
            </a:r>
            <a:r>
              <a:rPr lang="en-US" sz="2800" dirty="0" err="1" smtClean="0"/>
              <a:t>Vosotros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 err="1" smtClean="0"/>
              <a:t>Él</a:t>
            </a:r>
            <a:r>
              <a:rPr lang="en-US" sz="2800" dirty="0" smtClean="0"/>
              <a:t>/Ella/</a:t>
            </a:r>
            <a:r>
              <a:rPr lang="en-US" sz="2800" dirty="0" err="1" smtClean="0"/>
              <a:t>Ud</a:t>
            </a:r>
            <a:r>
              <a:rPr lang="en-US" sz="2800" dirty="0" smtClean="0"/>
              <a:t>:							</a:t>
            </a:r>
            <a:r>
              <a:rPr lang="en-US" sz="2800" dirty="0" err="1" smtClean="0"/>
              <a:t>Ellos</a:t>
            </a:r>
            <a:r>
              <a:rPr lang="en-US" sz="2800" dirty="0" smtClean="0"/>
              <a:t>/</a:t>
            </a:r>
            <a:r>
              <a:rPr lang="en-US" sz="2800" dirty="0" err="1" smtClean="0"/>
              <a:t>Ellas</a:t>
            </a:r>
            <a:r>
              <a:rPr lang="en-US" sz="2800" dirty="0" smtClean="0"/>
              <a:t>/</a:t>
            </a:r>
            <a:r>
              <a:rPr lang="en-US" sz="2800" dirty="0" err="1" smtClean="0"/>
              <a:t>Uds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775934" y="2133600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s</a:t>
            </a:r>
            <a:r>
              <a:rPr lang="en-US" sz="2800" b="1" u="sng" dirty="0" smtClean="0">
                <a:solidFill>
                  <a:srgbClr val="00B050"/>
                </a:solidFill>
              </a:rPr>
              <a:t>oy</a:t>
            </a:r>
            <a:endParaRPr lang="en-US" sz="2800" b="1" u="sng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5933" y="3270591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eres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9274" y="4329296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es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62160" y="2133600"/>
            <a:ext cx="1740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somos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57765" y="3270591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sois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85816" y="4329296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son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5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44245"/>
            <a:ext cx="8911687" cy="156075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ESTAR </a:t>
            </a:r>
            <a:r>
              <a:rPr lang="en-US" dirty="0" smtClean="0"/>
              <a:t>: TO BE (LOCATION)</a:t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”am/is/are”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Yo</a:t>
            </a:r>
            <a:r>
              <a:rPr lang="en-US" sz="2800" dirty="0" smtClean="0"/>
              <a:t>: 									</a:t>
            </a:r>
            <a:r>
              <a:rPr lang="en-US" sz="2800" dirty="0" err="1" smtClean="0"/>
              <a:t>Nosotros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 err="1" smtClean="0"/>
              <a:t>Tú</a:t>
            </a:r>
            <a:r>
              <a:rPr lang="en-US" sz="2800" dirty="0" smtClean="0"/>
              <a:t>:										</a:t>
            </a:r>
            <a:r>
              <a:rPr lang="en-US" sz="2800" dirty="0" err="1" smtClean="0"/>
              <a:t>Vosotros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 err="1" smtClean="0"/>
              <a:t>Él</a:t>
            </a:r>
            <a:r>
              <a:rPr lang="en-US" sz="2800" dirty="0" smtClean="0"/>
              <a:t>/Ella/</a:t>
            </a:r>
            <a:r>
              <a:rPr lang="en-US" sz="2800" dirty="0" err="1" smtClean="0"/>
              <a:t>Ud</a:t>
            </a:r>
            <a:r>
              <a:rPr lang="en-US" sz="2800" dirty="0" smtClean="0"/>
              <a:t>:							</a:t>
            </a:r>
            <a:r>
              <a:rPr lang="en-US" sz="2800" dirty="0" err="1" smtClean="0"/>
              <a:t>Ellos</a:t>
            </a:r>
            <a:r>
              <a:rPr lang="en-US" sz="2800" dirty="0" smtClean="0"/>
              <a:t>/</a:t>
            </a:r>
            <a:r>
              <a:rPr lang="en-US" sz="2800" dirty="0" err="1" smtClean="0"/>
              <a:t>Ellas</a:t>
            </a:r>
            <a:r>
              <a:rPr lang="en-US" sz="2800" dirty="0" smtClean="0"/>
              <a:t>/</a:t>
            </a:r>
            <a:r>
              <a:rPr lang="en-US" sz="2800" dirty="0" err="1" smtClean="0"/>
              <a:t>Uds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775933" y="2133600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est</a:t>
            </a:r>
            <a:r>
              <a:rPr lang="en-US" sz="2800" b="1" u="sng" dirty="0" err="1" smtClean="0">
                <a:solidFill>
                  <a:srgbClr val="00B050"/>
                </a:solidFill>
              </a:rPr>
              <a:t>oy</a:t>
            </a:r>
            <a:endParaRPr lang="en-US" sz="2800" b="1" u="sng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5933" y="3270591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estás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9274" y="4329296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est</a:t>
            </a:r>
            <a:r>
              <a:rPr lang="en-US" sz="2800" dirty="0" err="1">
                <a:solidFill>
                  <a:srgbClr val="7030A0"/>
                </a:solidFill>
              </a:rPr>
              <a:t>á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62160" y="2133600"/>
            <a:ext cx="1740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estamos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57765" y="3270591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estáis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85816" y="4329296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están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529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44245"/>
            <a:ext cx="8911687" cy="156075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IR </a:t>
            </a:r>
            <a:r>
              <a:rPr lang="en-US" dirty="0" smtClean="0"/>
              <a:t>: TO GO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Yo</a:t>
            </a:r>
            <a:r>
              <a:rPr lang="en-US" sz="2800" dirty="0" smtClean="0"/>
              <a:t>: 									</a:t>
            </a:r>
            <a:r>
              <a:rPr lang="en-US" sz="2800" dirty="0" err="1" smtClean="0"/>
              <a:t>Nosotros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 err="1" smtClean="0"/>
              <a:t>Tú</a:t>
            </a:r>
            <a:r>
              <a:rPr lang="en-US" sz="2800" dirty="0" smtClean="0"/>
              <a:t>:										</a:t>
            </a:r>
            <a:r>
              <a:rPr lang="en-US" sz="2800" dirty="0" err="1" smtClean="0"/>
              <a:t>Vosotros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 err="1" smtClean="0"/>
              <a:t>Él</a:t>
            </a:r>
            <a:r>
              <a:rPr lang="en-US" sz="2800" dirty="0" smtClean="0"/>
              <a:t>/Ella/</a:t>
            </a:r>
            <a:r>
              <a:rPr lang="en-US" sz="2800" dirty="0" err="1" smtClean="0"/>
              <a:t>Ud</a:t>
            </a:r>
            <a:r>
              <a:rPr lang="en-US" sz="2800" dirty="0" smtClean="0"/>
              <a:t>:							</a:t>
            </a:r>
            <a:r>
              <a:rPr lang="en-US" sz="2800" dirty="0" err="1" smtClean="0"/>
              <a:t>Ellos</a:t>
            </a:r>
            <a:r>
              <a:rPr lang="en-US" sz="2800" dirty="0" smtClean="0"/>
              <a:t>/</a:t>
            </a:r>
            <a:r>
              <a:rPr lang="en-US" sz="2800" dirty="0" err="1" smtClean="0"/>
              <a:t>Ellas</a:t>
            </a:r>
            <a:r>
              <a:rPr lang="en-US" sz="2800" dirty="0" smtClean="0"/>
              <a:t>/</a:t>
            </a:r>
            <a:r>
              <a:rPr lang="en-US" sz="2800" dirty="0" err="1" smtClean="0"/>
              <a:t>Uds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775933" y="2133600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v</a:t>
            </a:r>
            <a:r>
              <a:rPr lang="en-US" sz="2800" b="1" u="sng" dirty="0" err="1" smtClean="0">
                <a:solidFill>
                  <a:srgbClr val="00B050"/>
                </a:solidFill>
              </a:rPr>
              <a:t>oy</a:t>
            </a:r>
            <a:endParaRPr lang="en-US" sz="2800" b="1" u="sng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5933" y="3270591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vas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9274" y="4329296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va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62160" y="2133600"/>
            <a:ext cx="1740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vamos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57765" y="3270591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vais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85816" y="4329296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van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578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44245"/>
            <a:ext cx="8911687" cy="156075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DAR </a:t>
            </a:r>
            <a:r>
              <a:rPr lang="en-US" dirty="0" smtClean="0"/>
              <a:t>: TO GIVE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Yo</a:t>
            </a:r>
            <a:r>
              <a:rPr lang="en-US" sz="2800" dirty="0" smtClean="0"/>
              <a:t>: 									</a:t>
            </a:r>
            <a:r>
              <a:rPr lang="en-US" sz="2800" dirty="0" err="1" smtClean="0"/>
              <a:t>Nosotros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 err="1" smtClean="0"/>
              <a:t>Tú</a:t>
            </a:r>
            <a:r>
              <a:rPr lang="en-US" sz="2800" dirty="0" smtClean="0"/>
              <a:t>:										</a:t>
            </a:r>
            <a:r>
              <a:rPr lang="en-US" sz="2800" dirty="0" err="1" smtClean="0"/>
              <a:t>Vosotros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 err="1" smtClean="0"/>
              <a:t>Él</a:t>
            </a:r>
            <a:r>
              <a:rPr lang="en-US" sz="2800" dirty="0" smtClean="0"/>
              <a:t>/Ella/</a:t>
            </a:r>
            <a:r>
              <a:rPr lang="en-US" sz="2800" dirty="0" err="1" smtClean="0"/>
              <a:t>Ud</a:t>
            </a:r>
            <a:r>
              <a:rPr lang="en-US" sz="2800" dirty="0" smtClean="0"/>
              <a:t>:							</a:t>
            </a:r>
            <a:r>
              <a:rPr lang="en-US" sz="2800" dirty="0" err="1" smtClean="0"/>
              <a:t>Ellos</a:t>
            </a:r>
            <a:r>
              <a:rPr lang="en-US" sz="2800" dirty="0" smtClean="0"/>
              <a:t>/</a:t>
            </a:r>
            <a:r>
              <a:rPr lang="en-US" sz="2800" dirty="0" err="1" smtClean="0"/>
              <a:t>Ellas</a:t>
            </a:r>
            <a:r>
              <a:rPr lang="en-US" sz="2800" dirty="0" smtClean="0"/>
              <a:t>/</a:t>
            </a:r>
            <a:r>
              <a:rPr lang="en-US" sz="2800" dirty="0" err="1" smtClean="0"/>
              <a:t>Uds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775933" y="2133600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d</a:t>
            </a:r>
            <a:r>
              <a:rPr lang="en-US" sz="2800" b="1" u="sng" dirty="0" err="1" smtClean="0">
                <a:solidFill>
                  <a:srgbClr val="00B050"/>
                </a:solidFill>
              </a:rPr>
              <a:t>oy</a:t>
            </a:r>
            <a:endParaRPr lang="en-US" sz="2800" b="1" u="sng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5933" y="3270591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d</a:t>
            </a:r>
            <a:r>
              <a:rPr lang="en-US" sz="2800" dirty="0" smtClean="0">
                <a:solidFill>
                  <a:srgbClr val="7030A0"/>
                </a:solidFill>
              </a:rPr>
              <a:t>as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9274" y="4329296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d</a:t>
            </a:r>
            <a:r>
              <a:rPr lang="en-US" sz="2800" dirty="0" smtClean="0">
                <a:solidFill>
                  <a:srgbClr val="7030A0"/>
                </a:solidFill>
              </a:rPr>
              <a:t>a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62160" y="2133600"/>
            <a:ext cx="1740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d</a:t>
            </a:r>
            <a:r>
              <a:rPr lang="en-US" sz="2800" dirty="0" err="1" smtClean="0">
                <a:solidFill>
                  <a:srgbClr val="7030A0"/>
                </a:solidFill>
              </a:rPr>
              <a:t>amos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57765" y="3270591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d</a:t>
            </a:r>
            <a:r>
              <a:rPr lang="en-US" sz="2800" dirty="0" smtClean="0">
                <a:solidFill>
                  <a:srgbClr val="7030A0"/>
                </a:solidFill>
              </a:rPr>
              <a:t>ais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85816" y="4329296"/>
            <a:ext cx="1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d</a:t>
            </a:r>
            <a:r>
              <a:rPr lang="en-US" sz="2800" dirty="0" err="1" smtClean="0">
                <a:solidFill>
                  <a:srgbClr val="7030A0"/>
                </a:solidFill>
              </a:rPr>
              <a:t>an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14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587350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TO =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rgbClr val="00B0F0"/>
                </a:solidFill>
              </a:rPr>
              <a:t>TO THE = </a:t>
            </a:r>
            <a:r>
              <a:rPr lang="en-US" dirty="0" smtClean="0">
                <a:solidFill>
                  <a:schemeClr val="tx1"/>
                </a:solidFill>
              </a:rPr>
              <a:t>AL / A LA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err="1" smtClean="0">
                <a:solidFill>
                  <a:schemeClr val="tx1"/>
                </a:solidFill>
              </a:rPr>
              <a:t>Yo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voy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al</a:t>
            </a:r>
            <a:r>
              <a:rPr lang="en-US" sz="2400" dirty="0" smtClean="0">
                <a:solidFill>
                  <a:schemeClr val="tx1"/>
                </a:solidFill>
              </a:rPr>
              <a:t> banc</a:t>
            </a:r>
            <a:r>
              <a:rPr lang="en-US" sz="2400" b="1" dirty="0" smtClean="0">
                <a:solidFill>
                  <a:srgbClr val="00B0F0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 smtClean="0">
                <a:solidFill>
                  <a:schemeClr val="tx1"/>
                </a:solidFill>
              </a:rPr>
              <a:t>Yo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voy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a la </a:t>
            </a:r>
            <a:r>
              <a:rPr lang="en-US" sz="2400" dirty="0" err="1" smtClean="0">
                <a:solidFill>
                  <a:schemeClr val="tx1"/>
                </a:solidFill>
              </a:rPr>
              <a:t>escuel</a:t>
            </a:r>
            <a:r>
              <a:rPr lang="en-US" sz="2400" b="1" dirty="0" err="1" smtClean="0">
                <a:solidFill>
                  <a:srgbClr val="00B0F0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421393" y="2398955"/>
            <a:ext cx="398033" cy="925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6338048" y="2398955"/>
            <a:ext cx="632907" cy="925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3528508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38048" y="3519557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FEMININE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0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587350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To show possession, use the word DE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(there is no ’s in Spanish)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OF = </a:t>
            </a:r>
            <a:r>
              <a:rPr lang="en-US" dirty="0" smtClean="0">
                <a:solidFill>
                  <a:schemeClr val="tx1"/>
                </a:solidFill>
              </a:rPr>
              <a:t>DE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rgbClr val="00B0F0"/>
                </a:solidFill>
              </a:rPr>
              <a:t>OF THE = </a:t>
            </a:r>
            <a:r>
              <a:rPr lang="en-US" dirty="0" smtClean="0">
                <a:solidFill>
                  <a:schemeClr val="tx1"/>
                </a:solidFill>
              </a:rPr>
              <a:t>DEL / DE LA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err="1" smtClean="0">
                <a:solidFill>
                  <a:schemeClr val="tx1"/>
                </a:solidFill>
              </a:rPr>
              <a:t>Es</a:t>
            </a:r>
            <a:r>
              <a:rPr lang="en-US" sz="2400" dirty="0" smtClean="0">
                <a:solidFill>
                  <a:schemeClr val="tx1"/>
                </a:solidFill>
              </a:rPr>
              <a:t> el </a:t>
            </a:r>
            <a:r>
              <a:rPr lang="en-US" sz="2400" dirty="0" err="1" smtClean="0">
                <a:solidFill>
                  <a:schemeClr val="tx1"/>
                </a:solidFill>
              </a:rPr>
              <a:t>libro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del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chic</a:t>
            </a:r>
            <a:r>
              <a:rPr lang="en-US" sz="2400" b="1" dirty="0" err="1" smtClean="0">
                <a:solidFill>
                  <a:srgbClr val="00B0F0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 smtClean="0">
                <a:solidFill>
                  <a:schemeClr val="tx1"/>
                </a:solidFill>
              </a:rPr>
              <a:t>Es</a:t>
            </a:r>
            <a:r>
              <a:rPr lang="en-US" sz="2400" dirty="0" smtClean="0">
                <a:solidFill>
                  <a:schemeClr val="tx1"/>
                </a:solidFill>
              </a:rPr>
              <a:t> el </a:t>
            </a:r>
            <a:r>
              <a:rPr lang="en-US" sz="2400" dirty="0" err="1" smtClean="0">
                <a:solidFill>
                  <a:schemeClr val="tx1"/>
                </a:solidFill>
              </a:rPr>
              <a:t>lápiz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de la </a:t>
            </a:r>
            <a:r>
              <a:rPr lang="en-US" sz="2400" dirty="0" err="1" smtClean="0">
                <a:solidFill>
                  <a:schemeClr val="tx1"/>
                </a:solidFill>
              </a:rPr>
              <a:t>chic</a:t>
            </a:r>
            <a:r>
              <a:rPr lang="en-US" sz="2400" b="1" dirty="0" err="1" smtClean="0">
                <a:solidFill>
                  <a:srgbClr val="00B0F0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422455" y="3560863"/>
            <a:ext cx="398033" cy="925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6201785" y="3560863"/>
            <a:ext cx="632907" cy="925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23567" y="4421556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MASCULINE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84617" y="4421556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FEMININE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13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87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NOTES #8: “OY” VERBS</vt:lpstr>
      <vt:lpstr>*REVIEW* SER : TO BE (DESCRIPTION) ”am/is/are” </vt:lpstr>
      <vt:lpstr>ESTAR : TO BE (LOCATION) ”am/is/are” </vt:lpstr>
      <vt:lpstr>IR : TO GO   </vt:lpstr>
      <vt:lpstr>DAR : TO GIVE   </vt:lpstr>
      <vt:lpstr>TO = A  TO THE = AL / A LA     Yo voy al banco.  Yo voy a la escuela.</vt:lpstr>
      <vt:lpstr>To show possession, use the word DE (there is no ’s in Spanish)  OF = DE  OF THE = DEL / DE LA     Es el libro del chico.  Es el lápiz de la chica. </vt:lpstr>
    </vt:vector>
  </TitlesOfParts>
  <Company>Wallkill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#9: “OY” VERBS</dc:title>
  <dc:creator>Michella, Julie</dc:creator>
  <cp:lastModifiedBy>Michella, Julie</cp:lastModifiedBy>
  <cp:revision>4</cp:revision>
  <dcterms:created xsi:type="dcterms:W3CDTF">2015-11-30T13:39:58Z</dcterms:created>
  <dcterms:modified xsi:type="dcterms:W3CDTF">2016-11-17T14:03:25Z</dcterms:modified>
</cp:coreProperties>
</file>